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49" r:id="rId3"/>
    <p:sldId id="350" r:id="rId4"/>
    <p:sldId id="351" r:id="rId5"/>
    <p:sldId id="354" r:id="rId6"/>
    <p:sldId id="353" r:id="rId7"/>
    <p:sldId id="355" r:id="rId8"/>
    <p:sldId id="347" r:id="rId9"/>
    <p:sldId id="356" r:id="rId10"/>
    <p:sldId id="348" r:id="rId11"/>
    <p:sldId id="357" r:id="rId12"/>
    <p:sldId id="358" r:id="rId13"/>
    <p:sldId id="345" r:id="rId14"/>
    <p:sldId id="359" r:id="rId15"/>
    <p:sldId id="32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5401" autoAdjust="0"/>
  </p:normalViewPr>
  <p:slideViewPr>
    <p:cSldViewPr snapToGrid="0">
      <p:cViewPr varScale="1">
        <p:scale>
          <a:sx n="100" d="100"/>
          <a:sy n="100" d="100"/>
        </p:scale>
        <p:origin x="3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A794-CD87-474A-AE93-6B0853F37724}" type="datetimeFigureOut">
              <a:rPr lang="es-MX" smtClean="0"/>
              <a:t>17/11/22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E3DB-5108-45C5-BEC5-D8529F98AB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E3DB-5108-45C5-BEC5-D8529F98AB9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CA876-721C-4E6F-AC7B-25B9CD11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BC245B-1A11-4BD3-85D1-CF8AAF44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92624-4EB1-4139-8B9F-955FD2A3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C10E12D-7080-4DC4-B512-B75D965DE066}" type="datetime1">
              <a:rPr lang="es-MX" smtClean="0"/>
              <a:t>17/11/22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12B28-9F7C-4FB6-8527-4BB8ADA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46892-69C8-44C9-A960-5FBD818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918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7AEB8-61FF-4975-8B85-FFFEB877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B623EE-69D6-457B-A0AC-274DE68DA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F07551-56D6-4245-B8E3-36C8BCF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2EE6-4A2C-427E-A028-7A1CB379ECDD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FA429-0B6B-4DD7-AFE4-2B4840C4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1AED4-2286-4E83-B766-D4C1365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92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2454ED-2F29-4FB0-B1D4-D41F4BAC8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A6A89B-CF12-4003-A1B0-7669CB3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91DEF-8FBC-4710-8BF0-B5EB28F4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F7B8-6E04-4275-ACE7-C77A5C166633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1966-2BC9-4DD3-B265-35FFAE2F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99BF5-3C98-4E22-B8D4-E0FBB68B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87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99ABA-8C52-47B1-AB20-B354EB47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B3165-D496-4124-A9AE-42DBB3B4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F580C-6D39-4951-86D1-F391D09E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0CC7F-B3FE-44FA-B07E-D38761E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82462-6D2D-40FD-B595-57BE3A30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0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88F85-2B59-44DB-B1DE-C39E6A10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0F777-F846-445F-A555-80B8D218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E1A48-1EE9-4FBC-AE03-80173F6B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24704A7-5BCF-4921-8D49-F53ED05F9C2D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084B5-4FAF-4B20-ACCA-1035567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59790-3B3A-4C1E-80F4-AC5F97AC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7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B342-0211-45E5-85CB-45627E4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ACD00-50DA-4D4E-B07B-6C2E7E4B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ADD7F-69F4-4E8E-B2C5-BDE26C3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A4EFFC-9AE2-469E-BE3E-EDC0210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DB63-6DDB-4F4E-80DC-906B0EF7852E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773E07-AB65-4C7E-8915-82740317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62F67A-A058-4671-9665-1054631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574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EC9FC-3CC7-4FA4-866F-58D533BD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3ED46-AA40-44FC-AD71-D4A1070E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11317-0324-4BFB-B928-A03C04A8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6A596-9F8B-4F9C-B7FE-15D83D34A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98D03-F272-4EA8-8A6E-E28B7D478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AB48FE-9289-435C-A558-144C384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207-FC2B-426E-930D-B88E87CA90AF}" type="datetime1">
              <a:rPr lang="es-MX" smtClean="0"/>
              <a:t>17/11/22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87680-95BA-47B4-B6B8-59766035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E7ABE-A0AC-4DBF-BF99-8569F0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033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D8CC0-18C0-4DCC-A1E5-8A6B54D9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E8D482-2883-4AD9-8750-6E5724EF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C302-68D3-4364-B792-5FACEC0A6B47}" type="datetime1">
              <a:rPr lang="es-MX" smtClean="0"/>
              <a:t>17/11/22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910239-3812-49A2-B5B0-4B8702C6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8503F-ED31-4E64-B107-5A59EBD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4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13C402-281F-4DCF-894A-6227341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C0CE-824B-4B44-91F9-694C77C690B1}" type="datetime1">
              <a:rPr lang="es-MX" smtClean="0"/>
              <a:t>17/11/22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409622-4EDE-4774-881E-4A2ED990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A1032-E848-4966-AD84-DDF4BA83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4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6001F-07F0-4565-99C0-D7B423C2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B4450-CC9E-45A3-B959-76C12AAD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2E962-E875-4C2A-B976-95E6D310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989507-435A-4DDF-B22F-D6869E67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2F66B-1BCF-49DE-819B-A054C4EC3BE0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DAD7F-93B6-45B4-BD5C-E5C73A3B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D8FBD4-980E-4993-8CE1-E4CCA624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8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AB15-DC55-4ED4-82BC-0DB06313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581354-030A-438F-B438-11A985FD4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59E624-0950-4758-BAE1-067B89CF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EF1BE-C8BF-4477-828D-3F9D6B18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BBA-B9E0-48FC-AC29-750270ECB18A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08408-63F9-4918-82C6-2DB8F12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23C1C-4C55-4977-AFE2-F85033BE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51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2134D3-B24B-40A7-947D-0AF76BE2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77E52C-6E95-4A55-B57C-98A4ADE4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53BCA0-DF7C-4471-BA2B-541B1B47B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C498B61-C709-4E15-AEAD-A233D402DCC8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2D1FE-735F-4E4A-AE2E-8072E20B3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FE0FA-A2BC-458C-BD94-1C6074D6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026" name="Picture 2" descr="We acknowledge partial support from REDII-CONACyT and CINVESTAV in the  development, expansions and maintenance of this repository of information.">
            <a:extLst>
              <a:ext uri="{FF2B5EF4-FFF2-40B4-BE49-F238E27FC236}">
                <a16:creationId xmlns:a16="http://schemas.microsoft.com/office/drawing/2014/main" id="{71C658D1-014C-A319-6674-2B9FA62655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973" y="151231"/>
            <a:ext cx="777819" cy="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5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Ivanrs297/deep-learning-principiantes-cinvesta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tificial Intelligence 4K HD Wallpapers - Top Free Artificial Intelligence  4K HD Backgrounds - WallpaperAccess">
            <a:extLst>
              <a:ext uri="{FF2B5EF4-FFF2-40B4-BE49-F238E27FC236}">
                <a16:creationId xmlns:a16="http://schemas.microsoft.com/office/drawing/2014/main" id="{D1A5F5FE-0FC0-2AA0-F963-A7E285E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8496C4-7494-4010-B995-8DAEAC2B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68" y="808935"/>
            <a:ext cx="11193864" cy="206915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para Principiantes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2A910-BFC2-4A1D-955A-C0C5A5748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2488"/>
            <a:ext cx="9144000" cy="1098395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M.C. Ivan Reyes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060DE6-ED4F-4580-B670-8D3C3F42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400AF1-65C6-49C9-8A8E-F3FEE1376FF1}" type="datetime1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17/11/22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CAE9C8-7BCF-49A8-96ED-E8F0EE2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s-MX" dirty="0"/>
              <a:t>Semana CINVESTAV 2022 – 34 Aniversario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B2B60-A302-48AF-A23B-0AF2CB4E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ADC123-AEF6-44EA-95D9-E02AEF0F2B8B}" type="slidenum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investav (@cinvestav) / Twitter">
            <a:extLst>
              <a:ext uri="{FF2B5EF4-FFF2-40B4-BE49-F238E27FC236}">
                <a16:creationId xmlns:a16="http://schemas.microsoft.com/office/drawing/2014/main" id="{FB4205C5-5DBF-846C-670F-1BFF616B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01" y="3687023"/>
            <a:ext cx="2235398" cy="22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9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0D6F-17E9-AB05-1FB2-9C9FC475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83B4-CCFB-BE34-2F5F-6DB3393F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ACA7-6E5D-8EEB-8945-D895057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85E4-A6C4-C5C5-90BB-F625F57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10</a:t>
            </a:fld>
            <a:endParaRPr lang="es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A74DD5-2FDB-5B5C-7E2C-0299FE89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06" y="2148044"/>
            <a:ext cx="6100387" cy="34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raAI - mnist">
            <a:extLst>
              <a:ext uri="{FF2B5EF4-FFF2-40B4-BE49-F238E27FC236}">
                <a16:creationId xmlns:a16="http://schemas.microsoft.com/office/drawing/2014/main" id="{F5F4EB34-E9AF-14E9-DC04-C3277322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9" y="2445621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59004-AD3B-4E50-0928-0DA12533B4F6}"/>
              </a:ext>
            </a:extLst>
          </p:cNvPr>
          <p:cNvSpPr txBox="1"/>
          <p:nvPr/>
        </p:nvSpPr>
        <p:spPr>
          <a:xfrm>
            <a:off x="1039492" y="2073393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x 28 pixeles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B670A5-1E11-EF21-51C4-B35B6C4C4FC9}"/>
              </a:ext>
            </a:extLst>
          </p:cNvPr>
          <p:cNvSpPr/>
          <p:nvPr/>
        </p:nvSpPr>
        <p:spPr>
          <a:xfrm>
            <a:off x="3962400" y="3790156"/>
            <a:ext cx="96202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E7161-389A-CBD6-A478-DECA0D47DA04}"/>
              </a:ext>
            </a:extLst>
          </p:cNvPr>
          <p:cNvSpPr txBox="1"/>
          <p:nvPr/>
        </p:nvSpPr>
        <p:spPr>
          <a:xfrm>
            <a:off x="1136428" y="5462534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488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11</a:t>
            </a:fld>
            <a:endParaRPr lang="es-MX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D3A0D-CD5F-4EB5-D01C-4B3813EF54A4}"/>
              </a:ext>
            </a:extLst>
          </p:cNvPr>
          <p:cNvSpPr txBox="1">
            <a:spLocks/>
          </p:cNvSpPr>
          <p:nvPr/>
        </p:nvSpPr>
        <p:spPr>
          <a:xfrm>
            <a:off x="838200" y="1857374"/>
            <a:ext cx="1685925" cy="266858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/>
              <a:t>Entrenamiento</a:t>
            </a:r>
          </a:p>
          <a:p>
            <a:r>
              <a:rPr lang="es-MX" dirty="0"/>
              <a:t>2x1 	= 2</a:t>
            </a:r>
          </a:p>
          <a:p>
            <a:r>
              <a:rPr lang="es-MX" dirty="0"/>
              <a:t>2x3 	= 6</a:t>
            </a:r>
          </a:p>
          <a:p>
            <a:r>
              <a:rPr lang="es-MX" dirty="0"/>
              <a:t>2x4 	= 8</a:t>
            </a:r>
          </a:p>
          <a:p>
            <a:r>
              <a:rPr lang="es-MX" dirty="0"/>
              <a:t>2x5 	= 10</a:t>
            </a:r>
          </a:p>
          <a:p>
            <a:r>
              <a:rPr lang="es-MX" dirty="0"/>
              <a:t>2x7 	= 14</a:t>
            </a:r>
          </a:p>
          <a:p>
            <a:r>
              <a:rPr lang="es-MX" dirty="0"/>
              <a:t>2x8 	= 16</a:t>
            </a:r>
          </a:p>
          <a:p>
            <a:r>
              <a:rPr lang="es-MX" dirty="0"/>
              <a:t>2x9 	= 18</a:t>
            </a:r>
          </a:p>
          <a:p>
            <a:r>
              <a:rPr lang="es-MX" dirty="0"/>
              <a:t>2x10 	= 20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4389F-DE41-2B88-155B-1AEB86E99691}"/>
              </a:ext>
            </a:extLst>
          </p:cNvPr>
          <p:cNvSpPr/>
          <p:nvPr/>
        </p:nvSpPr>
        <p:spPr>
          <a:xfrm>
            <a:off x="523523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F2FF8F-EA86-B8E9-F297-92C137AC1CAD}"/>
              </a:ext>
            </a:extLst>
          </p:cNvPr>
          <p:cNvSpPr txBox="1">
            <a:spLocks/>
          </p:cNvSpPr>
          <p:nvPr/>
        </p:nvSpPr>
        <p:spPr>
          <a:xfrm>
            <a:off x="838199" y="5003776"/>
            <a:ext cx="1685925" cy="1120799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dirty="0"/>
              <a:t>2x2 = ?</a:t>
            </a:r>
          </a:p>
          <a:p>
            <a:r>
              <a:rPr lang="es-MX" sz="1500" dirty="0"/>
              <a:t>2x6 = ?</a:t>
            </a:r>
            <a:endParaRPr lang="en-US" sz="15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00573-C166-2378-FCBB-EC02C3640D60}"/>
              </a:ext>
            </a:extLst>
          </p:cNvPr>
          <p:cNvSpPr/>
          <p:nvPr/>
        </p:nvSpPr>
        <p:spPr>
          <a:xfrm rot="571253">
            <a:off x="2753521" y="2918902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1E1A5F-6096-B3D3-4347-4C17B6DCD640}"/>
              </a:ext>
            </a:extLst>
          </p:cNvPr>
          <p:cNvSpPr/>
          <p:nvPr/>
        </p:nvSpPr>
        <p:spPr>
          <a:xfrm rot="19602378">
            <a:off x="2684938" y="4731012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D0D1C-F752-D9CA-1CB3-9E66CCBBBA2E}"/>
              </a:ext>
            </a:extLst>
          </p:cNvPr>
          <p:cNvSpPr/>
          <p:nvPr/>
        </p:nvSpPr>
        <p:spPr>
          <a:xfrm>
            <a:off x="1104900" y="2095500"/>
            <a:ext cx="542925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895CA-450C-4CFD-DEA2-87F6C1D3CFA9}"/>
              </a:ext>
            </a:extLst>
          </p:cNvPr>
          <p:cNvSpPr/>
          <p:nvPr/>
        </p:nvSpPr>
        <p:spPr>
          <a:xfrm>
            <a:off x="1962148" y="2095500"/>
            <a:ext cx="333377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3E79F-9F58-1282-B1BE-6305F23791BD}"/>
              </a:ext>
            </a:extLst>
          </p:cNvPr>
          <p:cNvSpPr txBox="1"/>
          <p:nvPr/>
        </p:nvSpPr>
        <p:spPr>
          <a:xfrm>
            <a:off x="1144935" y="4507981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X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C2AEF-7A9D-2446-AC9E-E136F290E81D}"/>
              </a:ext>
            </a:extLst>
          </p:cNvPr>
          <p:cNvSpPr txBox="1"/>
          <p:nvPr/>
        </p:nvSpPr>
        <p:spPr>
          <a:xfrm>
            <a:off x="1910002" y="4471650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y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32BCE7B-7B92-8F24-5839-1029AFCD9982}"/>
              </a:ext>
            </a:extLst>
          </p:cNvPr>
          <p:cNvSpPr txBox="1">
            <a:spLocks/>
          </p:cNvSpPr>
          <p:nvPr/>
        </p:nvSpPr>
        <p:spPr>
          <a:xfrm>
            <a:off x="8911767" y="3402011"/>
            <a:ext cx="1685925" cy="112079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r>
              <a:rPr lang="es-MX" sz="1500" b="1" dirty="0">
                <a:solidFill>
                  <a:srgbClr val="FF0000"/>
                </a:solidFill>
              </a:rPr>
              <a:t>11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105FFB-4C1D-B2C0-70CD-95D68DDBB3C5}"/>
              </a:ext>
            </a:extLst>
          </p:cNvPr>
          <p:cNvSpPr/>
          <p:nvPr/>
        </p:nvSpPr>
        <p:spPr>
          <a:xfrm>
            <a:off x="7625160" y="3646758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/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800" b="1" dirty="0"/>
                  <a:t>Desempeño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 </a:t>
                </a:r>
                <a:r>
                  <a:rPr lang="en-US" dirty="0" err="1"/>
                  <a:t>correcto</a:t>
                </a:r>
                <a:r>
                  <a:rPr lang="en-US" dirty="0"/>
                  <a:t> de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=.50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Precisión</a:t>
                </a:r>
                <a:r>
                  <a:rPr lang="en-US" dirty="0"/>
                  <a:t> del 50%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blipFill>
                <a:blip r:embed="rId2"/>
                <a:stretch>
                  <a:fillRect l="-1630" t="-1826" b="-5479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710FF26-A221-1C3A-2B07-BA9A37DF9DB5}"/>
              </a:ext>
            </a:extLst>
          </p:cNvPr>
          <p:cNvSpPr/>
          <p:nvPr/>
        </p:nvSpPr>
        <p:spPr>
          <a:xfrm rot="5400000">
            <a:off x="9519182" y="4766839"/>
            <a:ext cx="471090" cy="310009"/>
          </a:xfrm>
          <a:prstGeom prst="rightArrow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Think GIFs - Get the best GIF on GIPHY">
            <a:extLst>
              <a:ext uri="{FF2B5EF4-FFF2-40B4-BE49-F238E27FC236}">
                <a16:creationId xmlns:a16="http://schemas.microsoft.com/office/drawing/2014/main" id="{0BFA8C31-7034-F0D3-EC57-93E939E0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16" y="1841196"/>
            <a:ext cx="2508419" cy="13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/>
      <p:bldP spid="22" grpId="0"/>
      <p:bldP spid="23" grpId="0" animBg="1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12</a:t>
            </a:fld>
            <a:endParaRPr lang="es-MX"/>
          </a:p>
        </p:txBody>
      </p:sp>
      <p:pic>
        <p:nvPicPr>
          <p:cNvPr id="7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AB2FC89B-BAA2-7C32-1BAB-7C7123C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6"/>
          <a:stretch/>
        </p:blipFill>
        <p:spPr bwMode="auto">
          <a:xfrm>
            <a:off x="735205" y="1529103"/>
            <a:ext cx="2949186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C4399B99-2653-324A-B920-5F3B238CA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3"/>
          <a:stretch/>
        </p:blipFill>
        <p:spPr bwMode="auto">
          <a:xfrm>
            <a:off x="1729995" y="4113676"/>
            <a:ext cx="959605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818770-1D14-079E-7181-9FDAB4EB3078}"/>
              </a:ext>
            </a:extLst>
          </p:cNvPr>
          <p:cNvSpPr/>
          <p:nvPr/>
        </p:nvSpPr>
        <p:spPr>
          <a:xfrm>
            <a:off x="654956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7CEC0E-E222-A7FF-6272-3E06CB451301}"/>
              </a:ext>
            </a:extLst>
          </p:cNvPr>
          <p:cNvSpPr/>
          <p:nvPr/>
        </p:nvSpPr>
        <p:spPr>
          <a:xfrm rot="1222248">
            <a:off x="3965098" y="2959904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4BFAB8-78B0-08EB-2286-1BA78AF29403}"/>
              </a:ext>
            </a:extLst>
          </p:cNvPr>
          <p:cNvSpPr/>
          <p:nvPr/>
        </p:nvSpPr>
        <p:spPr>
          <a:xfrm rot="20809447">
            <a:off x="3760385" y="4541607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E5350-C50D-C0A9-70FA-CDD13974110F}"/>
              </a:ext>
            </a:extLst>
          </p:cNvPr>
          <p:cNvSpPr txBox="1"/>
          <p:nvPr/>
        </p:nvSpPr>
        <p:spPr>
          <a:xfrm>
            <a:off x="1114423" y="3527948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Entrenamiento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846FC-E5E7-8F3F-A742-06A95331BCFC}"/>
              </a:ext>
            </a:extLst>
          </p:cNvPr>
          <p:cNvSpPr txBox="1"/>
          <p:nvPr/>
        </p:nvSpPr>
        <p:spPr>
          <a:xfrm>
            <a:off x="1114422" y="6123543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prstClr val="black"/>
                </a:solidFill>
                <a:latin typeface="Calibri" panose="020F0502020204030204"/>
              </a:rPr>
              <a:t>Prueba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CEECC4C-E7F8-38A9-88E8-D4CFA421B13E}"/>
              </a:ext>
            </a:extLst>
          </p:cNvPr>
          <p:cNvSpPr/>
          <p:nvPr/>
        </p:nvSpPr>
        <p:spPr>
          <a:xfrm>
            <a:off x="8814760" y="3690043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Meme Think GIF - GIF Animado | REYGIF">
            <a:extLst>
              <a:ext uri="{FF2B5EF4-FFF2-40B4-BE49-F238E27FC236}">
                <a16:creationId xmlns:a16="http://schemas.microsoft.com/office/drawing/2014/main" id="{D589D660-D8B0-0A26-44FC-3D5A856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37" y="3291011"/>
            <a:ext cx="1824623" cy="12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1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48ED21-73D5-2E7C-9067-BDA46463694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24281" y="3338512"/>
            <a:ext cx="725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C0F231-37F1-4760-AC27-E0EA74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2363-699C-44EE-822A-3F998F0E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BCF0-D8C1-4795-B227-6469D5C5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A700-E7F9-4851-BBD9-4EAFDB1D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13</a:t>
            </a:fld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0FA65-1087-BD78-8C0B-73CC9E185610}"/>
              </a:ext>
            </a:extLst>
          </p:cNvPr>
          <p:cNvSpPr/>
          <p:nvPr/>
        </p:nvSpPr>
        <p:spPr>
          <a:xfrm>
            <a:off x="3310094" y="2664617"/>
            <a:ext cx="1582205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Cargar Datos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D875-E95A-D6AB-8924-412865838A58}"/>
              </a:ext>
            </a:extLst>
          </p:cNvPr>
          <p:cNvSpPr/>
          <p:nvPr/>
        </p:nvSpPr>
        <p:spPr>
          <a:xfrm>
            <a:off x="5296959" y="2664617"/>
            <a:ext cx="2002744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Preprocesamiento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9E40B-87A5-7C89-F05B-04C3412EC784}"/>
              </a:ext>
            </a:extLst>
          </p:cNvPr>
          <p:cNvSpPr/>
          <p:nvPr/>
        </p:nvSpPr>
        <p:spPr>
          <a:xfrm>
            <a:off x="7850203" y="2686843"/>
            <a:ext cx="1325564" cy="13033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2030-AA04-72BB-C78B-E5BE48C3EABB}"/>
              </a:ext>
            </a:extLst>
          </p:cNvPr>
          <p:cNvSpPr/>
          <p:nvPr/>
        </p:nvSpPr>
        <p:spPr>
          <a:xfrm>
            <a:off x="9616273" y="2675729"/>
            <a:ext cx="1618640" cy="13033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D99A5-B009-14A9-AA40-87C7226375AA}"/>
              </a:ext>
            </a:extLst>
          </p:cNvPr>
          <p:cNvSpPr/>
          <p:nvPr/>
        </p:nvSpPr>
        <p:spPr>
          <a:xfrm>
            <a:off x="1134612" y="3033091"/>
            <a:ext cx="1325563" cy="5886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MNIST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DF2F66-A4D6-DEE2-62CD-24295D2BE2F7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60175" y="3327398"/>
            <a:ext cx="8499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616B6-314E-F57F-5D84-795716EC5455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892299" y="3327399"/>
            <a:ext cx="404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695966-6676-1D0F-18CD-C334577D2D27}"/>
              </a:ext>
            </a:extLst>
          </p:cNvPr>
          <p:cNvCxnSpPr>
            <a:cxnSpLocks/>
          </p:cNvCxnSpPr>
          <p:nvPr/>
        </p:nvCxnSpPr>
        <p:spPr>
          <a:xfrm>
            <a:off x="8983807" y="3375312"/>
            <a:ext cx="63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00FF5-8F06-678A-1347-075768C8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299209"/>
            <a:ext cx="3251064" cy="17481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1C8A97-C9C2-452A-D256-3B70CA1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" y="3844388"/>
            <a:ext cx="2336354" cy="1750501"/>
          </a:xfrm>
          <a:prstGeom prst="rect">
            <a:avLst/>
          </a:prstGeom>
        </p:spPr>
      </p:pic>
      <p:pic>
        <p:nvPicPr>
          <p:cNvPr id="19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6B296905-D49E-2BA5-FF87-DE8C854E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" y="1462118"/>
            <a:ext cx="1430351" cy="6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5F408462-DF7E-EF59-4A0C-9A6783D3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0" y="1320828"/>
            <a:ext cx="1285236" cy="8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DBA1D99B-4E89-28B2-D0C1-B611E967D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1292067" y="2047282"/>
            <a:ext cx="1168108" cy="4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ural Net Neuron Network Deep Learning: ilustración de stock 502552039 |  Shutterstock">
            <a:extLst>
              <a:ext uri="{FF2B5EF4-FFF2-40B4-BE49-F238E27FC236}">
                <a16:creationId xmlns:a16="http://schemas.microsoft.com/office/drawing/2014/main" id="{08337AA7-D990-B567-8F4A-1D379C8E2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7526437" y="1259100"/>
            <a:ext cx="2051736" cy="13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CBB-9471-C589-EBBF-236E9BC5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Conoce más en: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BD83-C9C1-C022-43D4-E26971E2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A7C3-DD34-AD49-8782-94EACB4F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0716-4072-6EC2-404A-F75257C3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14</a:t>
            </a:fld>
            <a:endParaRPr lang="es-MX"/>
          </a:p>
        </p:txBody>
      </p:sp>
      <p:pic>
        <p:nvPicPr>
          <p:cNvPr id="1026" name="Picture 2" descr="Deep Learning with Python : Chollet, Francois: Amazon.com.mx: Libros">
            <a:extLst>
              <a:ext uri="{FF2B5EF4-FFF2-40B4-BE49-F238E27FC236}">
                <a16:creationId xmlns:a16="http://schemas.microsoft.com/office/drawing/2014/main" id="{D2AA91F5-CF14-B75A-FCEF-FA088BF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88" y="1690688"/>
            <a:ext cx="3258786" cy="40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s-On Machine Learning with Scikit-Learn, Keras, and Tensorflow:  Concepts, Tools, and Techniques to Build Intelligent Systems : Géron,  Aurélien: Amazon.com.mx: Libros">
            <a:extLst>
              <a:ext uri="{FF2B5EF4-FFF2-40B4-BE49-F238E27FC236}">
                <a16:creationId xmlns:a16="http://schemas.microsoft.com/office/drawing/2014/main" id="{C7D5CFDB-3EF1-B60B-A322-8C9CDE6E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6" y="1672071"/>
            <a:ext cx="3063161" cy="40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(Adaptive Computation and Machine Learning series) (English  Edition) eBook : Goodfellow, Ian, Bengio, Yoshua, Courville, Aaron:  Amazon.com.mx: Tienda Kindle">
            <a:extLst>
              <a:ext uri="{FF2B5EF4-FFF2-40B4-BE49-F238E27FC236}">
                <a16:creationId xmlns:a16="http://schemas.microsoft.com/office/drawing/2014/main" id="{9CB6D452-8539-6480-565C-4A23E145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19" y="1672071"/>
            <a:ext cx="3063161" cy="40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0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FE193-AC6A-45E7-9EA9-E7C6F003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382"/>
            <a:ext cx="10515600" cy="1325563"/>
          </a:xfrm>
        </p:spPr>
        <p:txBody>
          <a:bodyPr/>
          <a:lstStyle/>
          <a:p>
            <a:r>
              <a:rPr lang="es-MX" dirty="0"/>
              <a:t>Gracias!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B142F7-09B9-4D36-8D5F-0408D974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2EDA-3E17-446D-AD03-CA7C3C4F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76248-1E09-46C8-B1CF-1F75FD2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15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F9E2B0-4DD1-49AA-B6B0-08F5FC988E3C}"/>
              </a:ext>
            </a:extLst>
          </p:cNvPr>
          <p:cNvSpPr txBox="1"/>
          <p:nvPr/>
        </p:nvSpPr>
        <p:spPr>
          <a:xfrm>
            <a:off x="4559001" y="3440613"/>
            <a:ext cx="3073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Ivan Reyes</a:t>
            </a:r>
          </a:p>
          <a:p>
            <a:pPr algn="ctr"/>
            <a:r>
              <a:rPr lang="es-MX" dirty="0"/>
              <a:t>@ivanrs297</a:t>
            </a:r>
          </a:p>
        </p:txBody>
      </p:sp>
    </p:spTree>
    <p:extLst>
      <p:ext uri="{BB962C8B-B14F-4D97-AF65-F5344CB8AC3E}">
        <p14:creationId xmlns:p14="http://schemas.microsoft.com/office/powerpoint/2010/main" val="32237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8F26-54E3-4140-E6C2-9C0B03F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746"/>
            <a:ext cx="10515600" cy="4156633"/>
          </a:xfrm>
        </p:spPr>
        <p:txBody>
          <a:bodyPr>
            <a:normAutofit/>
          </a:bodyPr>
          <a:lstStyle/>
          <a:p>
            <a:r>
              <a:rPr lang="es-MX" sz="6600" dirty="0"/>
              <a:t>¿Qué crees que es la </a:t>
            </a:r>
            <a:br>
              <a:rPr lang="es-MX" sz="6600" dirty="0"/>
            </a:br>
            <a:r>
              <a:rPr lang="es-MX" sz="6600" dirty="0"/>
              <a:t>Inteligencia Artificial (IA)?</a:t>
            </a:r>
            <a:endParaRPr lang="en-US" sz="6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1C62-C7D6-12CC-2A2E-EA867E6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BBE8-CF0C-C18E-E9FA-194CA5EB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D07F-E224-3A99-94FB-7A9FAEE9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5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FAC5-82A0-E053-ACB1-739A6CE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Películas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A47A-3BA9-7A15-64BA-C712608A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5050-BC11-64F9-CFC3-8E007A0E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B20B-7282-AEAD-DB53-9896E9F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3</a:t>
            </a:fld>
            <a:endParaRPr lang="es-MX"/>
          </a:p>
        </p:txBody>
      </p:sp>
      <p:pic>
        <p:nvPicPr>
          <p:cNvPr id="5122" name="Picture 2" descr="WALL•E (personaje) | Pixar Wiki | Fandom">
            <a:extLst>
              <a:ext uri="{FF2B5EF4-FFF2-40B4-BE49-F238E27FC236}">
                <a16:creationId xmlns:a16="http://schemas.microsoft.com/office/drawing/2014/main" id="{42B1998F-DF16-CAB4-69A7-CBCC4A9E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70" y="1623244"/>
            <a:ext cx="4258290" cy="41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ppie», desde Cortocircuito a Robocop, y con lo peor de ambas – Escinéfilo">
            <a:extLst>
              <a:ext uri="{FF2B5EF4-FFF2-40B4-BE49-F238E27FC236}">
                <a16:creationId xmlns:a16="http://schemas.microsoft.com/office/drawing/2014/main" id="{A1064FF7-69F9-AB0D-6B5E-D0E406DC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0" y="1582869"/>
            <a:ext cx="3654900" cy="22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YO, ROBOT | Las Horas Perdidas">
            <a:extLst>
              <a:ext uri="{FF2B5EF4-FFF2-40B4-BE49-F238E27FC236}">
                <a16:creationId xmlns:a16="http://schemas.microsoft.com/office/drawing/2014/main" id="{C91C0676-1438-4B4A-7BBA-02FFE0D3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764"/>
            <a:ext cx="3093030" cy="16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rminator tendrá una serie de anime en Netflix del coguionista de The  Batman">
            <a:extLst>
              <a:ext uri="{FF2B5EF4-FFF2-40B4-BE49-F238E27FC236}">
                <a16:creationId xmlns:a16="http://schemas.microsoft.com/office/drawing/2014/main" id="{14856C68-9800-9723-7789-5E54C9B6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2431"/>
            <a:ext cx="3633316" cy="20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36 of the best movies about AI, ranked | ZDNet">
            <a:extLst>
              <a:ext uri="{FF2B5EF4-FFF2-40B4-BE49-F238E27FC236}">
                <a16:creationId xmlns:a16="http://schemas.microsoft.com/office/drawing/2014/main" id="{83FA147E-4A4D-33AB-CFF9-F422D79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1" y="4265903"/>
            <a:ext cx="2980969" cy="1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9607-E20D-9F91-501B-BCE63A6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la Realidad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407-3EC2-72F5-C1E2-A1ACDF82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724EE-B085-C622-521D-D2D2092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495E-61EF-4F27-8271-E08A7658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4</a:t>
            </a:fld>
            <a:endParaRPr lang="es-MX"/>
          </a:p>
        </p:txBody>
      </p:sp>
      <p:pic>
        <p:nvPicPr>
          <p:cNvPr id="6146" name="Picture 2" descr="Artificial Intelligence and Machine Learning in Computer Security | by  Tanmay Dureja | Medium">
            <a:extLst>
              <a:ext uri="{FF2B5EF4-FFF2-40B4-BE49-F238E27FC236}">
                <a16:creationId xmlns:a16="http://schemas.microsoft.com/office/drawing/2014/main" id="{69DDFF9F-63B8-2537-7A51-77BF5DBC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6" y="1819168"/>
            <a:ext cx="4415009" cy="44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007D1C-64FD-348F-054D-50266808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4216"/>
            <a:ext cx="5180763" cy="1215852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Máquinas que </a:t>
            </a:r>
            <a:r>
              <a:rPr lang="es-MX" b="1" dirty="0"/>
              <a:t>imitan/simulan </a:t>
            </a:r>
            <a:r>
              <a:rPr lang="es-MX" dirty="0"/>
              <a:t>la inteligencia humana.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20FB-348B-B1C8-27B0-5C6CC715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día a día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6F07-A0AA-376C-3FFE-76CC725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48FC-322A-3FF2-8741-0BABE44A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04F9-B19E-240F-20AF-30A8CC9C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5</a:t>
            </a:fld>
            <a:endParaRPr lang="es-MX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AF839-2D86-97DD-57C1-31878A09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763" cy="4351338"/>
          </a:xfrm>
        </p:spPr>
        <p:txBody>
          <a:bodyPr/>
          <a:lstStyle/>
          <a:p>
            <a:r>
              <a:rPr lang="es-MX" dirty="0"/>
              <a:t>Vehículos autónomos</a:t>
            </a:r>
          </a:p>
          <a:p>
            <a:r>
              <a:rPr lang="es-MX" dirty="0"/>
              <a:t>Sistemas de navegación</a:t>
            </a:r>
          </a:p>
          <a:p>
            <a:r>
              <a:rPr lang="es-MX" dirty="0" err="1"/>
              <a:t>Chatbots</a:t>
            </a:r>
            <a:endParaRPr lang="es-MX" dirty="0"/>
          </a:p>
          <a:p>
            <a:r>
              <a:rPr lang="es-MX" dirty="0"/>
              <a:t>Alexa, Siri</a:t>
            </a:r>
          </a:p>
          <a:p>
            <a:r>
              <a:rPr lang="es-MX" dirty="0"/>
              <a:t>Reconocimiento Facial</a:t>
            </a:r>
          </a:p>
          <a:p>
            <a:r>
              <a:rPr lang="es-MX" dirty="0"/>
              <a:t>Videojuegos</a:t>
            </a:r>
          </a:p>
          <a:p>
            <a:r>
              <a:rPr lang="es-MX" dirty="0" err="1"/>
              <a:t>etc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F3BC79-E970-7394-9BF2-53843BE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418252"/>
            <a:ext cx="3437258" cy="17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ber renueva la experiencia de navegación para conductores desde su app">
            <a:extLst>
              <a:ext uri="{FF2B5EF4-FFF2-40B4-BE49-F238E27FC236}">
                <a16:creationId xmlns:a16="http://schemas.microsoft.com/office/drawing/2014/main" id="{ECA35499-C8F9-7EA0-E1D3-A44B873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0" y="4433224"/>
            <a:ext cx="3043792" cy="17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tbot: ¿Qué es, para qué sirve y cómo funcionan? - Bloo Media">
            <a:extLst>
              <a:ext uri="{FF2B5EF4-FFF2-40B4-BE49-F238E27FC236}">
                <a16:creationId xmlns:a16="http://schemas.microsoft.com/office/drawing/2014/main" id="{A5900FFB-8C92-302A-681A-6AF6368F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65917"/>
            <a:ext cx="2928242" cy="195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mazon Official Site: All-new Echo Dot (4th Gen) | Smart speaker with Alexa  | Charcoal">
            <a:extLst>
              <a:ext uri="{FF2B5EF4-FFF2-40B4-BE49-F238E27FC236}">
                <a16:creationId xmlns:a16="http://schemas.microsoft.com/office/drawing/2014/main" id="{669C6B36-E2C1-0CB9-24D9-800176DA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78" y="3030604"/>
            <a:ext cx="13196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FAAFAAC4-CEF3-EFC4-23F6-0C6BDD1E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63" y="4508320"/>
            <a:ext cx="2383344" cy="15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lash Royale - Videojuego (Android y iPhone) - Vandal">
            <a:extLst>
              <a:ext uri="{FF2B5EF4-FFF2-40B4-BE49-F238E27FC236}">
                <a16:creationId xmlns:a16="http://schemas.microsoft.com/office/drawing/2014/main" id="{AAE07C5A-D935-A896-2BC7-EC075491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35" y="1552890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BDB9D7-DB4A-6E35-B26A-B1084E18B4AB}"/>
              </a:ext>
            </a:extLst>
          </p:cNvPr>
          <p:cNvSpPr/>
          <p:nvPr/>
        </p:nvSpPr>
        <p:spPr>
          <a:xfrm>
            <a:off x="1" y="-7040"/>
            <a:ext cx="12191999" cy="68650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B1F82-11D8-FBB8-E34E-951D47B0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>
                <a:solidFill>
                  <a:schemeClr val="bg1"/>
                </a:solidFill>
              </a:rPr>
              <a:t>17/11/22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0CC9-83EA-DAF7-557C-B9E25767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3478-806D-BE52-2A28-7A0C4EDB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>
                <a:solidFill>
                  <a:schemeClr val="bg1"/>
                </a:solidFill>
              </a:rPr>
              <a:t>6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05B1-F53C-B6A8-FD21-5DAE3D2C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Taller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03D27627-78C2-EB26-95D7-0A608CA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6991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34E5888C-04FD-003B-C65F-CD15B85A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6" y="2348600"/>
            <a:ext cx="3220079" cy="2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81AEE844-D21C-C8FB-5EAC-A311E3C6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7682491" y="2678710"/>
            <a:ext cx="4262778" cy="15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5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D7BF-483F-FFDB-1E7C-A2112423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Notebook del Taller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BF88-5DC9-EC41-26FC-9884EF49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548"/>
            <a:ext cx="10515600" cy="562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https://github.com/Ivanrs297/deep-learning-principiantes-cinvestav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75A9-0FF1-90E5-C9EC-DC6F13C0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C64D-BECE-63DF-171A-55E2A33E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EB9E-3899-8B96-1109-DC26E652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7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609D47-E572-F441-BE06-A2735F56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96" y="1380646"/>
            <a:ext cx="4012807" cy="40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AF40-7772-3C42-EA97-9ABD1427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0B26-3A43-194F-CB91-08C5F1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0CC2-B1C4-4672-2E99-031316F8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0848-536B-E737-2721-772A903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8</a:t>
            </a:fld>
            <a:endParaRPr lang="es-MX"/>
          </a:p>
        </p:txBody>
      </p:sp>
      <p:pic>
        <p:nvPicPr>
          <p:cNvPr id="2050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303B785-79C0-512B-B62A-3FEE68F1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96" y="1002905"/>
            <a:ext cx="2410872" cy="18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2709A24-498B-7397-D2E6-2D4FB0564071}"/>
              </a:ext>
            </a:extLst>
          </p:cNvPr>
          <p:cNvSpPr/>
          <p:nvPr/>
        </p:nvSpPr>
        <p:spPr>
          <a:xfrm rot="5400000">
            <a:off x="9102549" y="3411978"/>
            <a:ext cx="1115367" cy="3651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D0058CA-C7D7-017D-8DB4-9FEDFB93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4281607"/>
            <a:ext cx="3242267" cy="19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ferencias entre la Inteligencia Artificial y el Machine Learning | by  ExperiencIA Oracle | Medium">
            <a:extLst>
              <a:ext uri="{FF2B5EF4-FFF2-40B4-BE49-F238E27FC236}">
                <a16:creationId xmlns:a16="http://schemas.microsoft.com/office/drawing/2014/main" id="{B5240918-219A-C092-3275-FDE7E447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19225"/>
            <a:ext cx="5194300" cy="50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3DDB-F961-6A7A-77CB-032FC34B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Conjunto de Datos (</a:t>
            </a:r>
            <a:r>
              <a:rPr lang="es-MX" i="1" dirty="0" err="1"/>
              <a:t>Dataset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D80A-15CA-181B-1013-1612521F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5"/>
            <a:ext cx="4618055" cy="4351338"/>
          </a:xfrm>
        </p:spPr>
        <p:txBody>
          <a:bodyPr/>
          <a:lstStyle/>
          <a:p>
            <a:r>
              <a:rPr lang="es-MX" dirty="0"/>
              <a:t>MNIST (“hola mundo”)</a:t>
            </a:r>
          </a:p>
          <a:p>
            <a:r>
              <a:rPr lang="es-MX" dirty="0"/>
              <a:t>Dígitos escritos a mano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76A5D-1D6B-2576-8F93-EE79D45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1082-719B-C123-C4A4-1CFAECA4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3FC0-FC3E-62C1-5D85-084E34C3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9</a:t>
            </a:fld>
            <a:endParaRPr lang="es-MX" dirty="0"/>
          </a:p>
        </p:txBody>
      </p:sp>
      <p:pic>
        <p:nvPicPr>
          <p:cNvPr id="10242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2C223436-AD61-B763-7BBB-C0E4E379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2775743"/>
            <a:ext cx="5780405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araAI - mnist">
            <a:extLst>
              <a:ext uri="{FF2B5EF4-FFF2-40B4-BE49-F238E27FC236}">
                <a16:creationId xmlns:a16="http://schemas.microsoft.com/office/drawing/2014/main" id="{3961CB3A-30B4-1DFC-0290-81AC22DA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6" y="2775743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B43539-F3C3-29BD-0243-689D69576F76}"/>
              </a:ext>
            </a:extLst>
          </p:cNvPr>
          <p:cNvSpPr/>
          <p:nvPr/>
        </p:nvSpPr>
        <p:spPr>
          <a:xfrm>
            <a:off x="6714066" y="4108528"/>
            <a:ext cx="1303341" cy="63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70C6E-124D-82B7-5849-220FCD7B5066}"/>
              </a:ext>
            </a:extLst>
          </p:cNvPr>
          <p:cNvSpPr/>
          <p:nvPr/>
        </p:nvSpPr>
        <p:spPr>
          <a:xfrm>
            <a:off x="5505031" y="4606510"/>
            <a:ext cx="281354" cy="2939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F30E-CB5A-DFC0-FAD9-9911B102842B}"/>
              </a:ext>
            </a:extLst>
          </p:cNvPr>
          <p:cNvSpPr txBox="1"/>
          <p:nvPr/>
        </p:nvSpPr>
        <p:spPr>
          <a:xfrm>
            <a:off x="9352764" y="2369422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18B47-1D6F-8896-2A90-CF402E825B11}"/>
              </a:ext>
            </a:extLst>
          </p:cNvPr>
          <p:cNvSpPr/>
          <p:nvPr/>
        </p:nvSpPr>
        <p:spPr>
          <a:xfrm>
            <a:off x="8562399" y="2745661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704483-151E-D00B-49E6-56F226269233}"/>
              </a:ext>
            </a:extLst>
          </p:cNvPr>
          <p:cNvSpPr/>
          <p:nvPr/>
        </p:nvSpPr>
        <p:spPr>
          <a:xfrm rot="5400000">
            <a:off x="7121069" y="4189739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42F02-45D4-1723-3F87-CBBF3276D632}"/>
              </a:ext>
            </a:extLst>
          </p:cNvPr>
          <p:cNvSpPr txBox="1"/>
          <p:nvPr/>
        </p:nvSpPr>
        <p:spPr>
          <a:xfrm rot="16200000">
            <a:off x="7477418" y="4121420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397D4-2FFD-B8B9-27AF-A6658CE1FA0A}"/>
              </a:ext>
            </a:extLst>
          </p:cNvPr>
          <p:cNvSpPr txBox="1"/>
          <p:nvPr/>
        </p:nvSpPr>
        <p:spPr>
          <a:xfrm>
            <a:off x="9352764" y="5822738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50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3" grpId="0"/>
      <p:bldP spid="15" grpId="0" animBg="1"/>
      <p:bldP spid="16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288</Words>
  <Application>Microsoft Macintosh PowerPoint</Application>
  <PresentationFormat>Panorámica</PresentationFormat>
  <Paragraphs>112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Lato</vt:lpstr>
      <vt:lpstr>Tema de Office</vt:lpstr>
      <vt:lpstr>Deep Learning para Principiantes</vt:lpstr>
      <vt:lpstr>¿Qué crees que es la  Inteligencia Artificial (IA)?</vt:lpstr>
      <vt:lpstr>IA en Películas</vt:lpstr>
      <vt:lpstr>IA en la Realidad</vt:lpstr>
      <vt:lpstr>IA en día a día</vt:lpstr>
      <vt:lpstr>Herramientas para el Taller</vt:lpstr>
      <vt:lpstr>Notebook del Taller</vt:lpstr>
      <vt:lpstr>Red Neuronal</vt:lpstr>
      <vt:lpstr>Conjunto de Datos (Dataset)</vt:lpstr>
      <vt:lpstr>¿Cómo Aprende una Red Neuronal?</vt:lpstr>
      <vt:lpstr>¿Cómo Aprende una Red Neuronal?</vt:lpstr>
      <vt:lpstr>¿Cómo Aprende una Red Neuronal?</vt:lpstr>
      <vt:lpstr>Resumen</vt:lpstr>
      <vt:lpstr>Conoce más en: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Genethic Algorithms</dc:title>
  <dc:creator>Iván Reyes Amezcua</dc:creator>
  <cp:lastModifiedBy>Iván Reyes Amezcua</cp:lastModifiedBy>
  <cp:revision>116</cp:revision>
  <dcterms:created xsi:type="dcterms:W3CDTF">2021-03-19T18:40:27Z</dcterms:created>
  <dcterms:modified xsi:type="dcterms:W3CDTF">2022-11-17T07:25:00Z</dcterms:modified>
</cp:coreProperties>
</file>